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9" r:id="rId3"/>
    <p:sldId id="1077" r:id="rId4"/>
    <p:sldId id="1078" r:id="rId5"/>
    <p:sldId id="1079" r:id="rId6"/>
    <p:sldId id="1080" r:id="rId7"/>
    <p:sldId id="1083" r:id="rId8"/>
    <p:sldId id="1084" r:id="rId9"/>
    <p:sldId id="1085" r:id="rId10"/>
    <p:sldId id="1086" r:id="rId11"/>
    <p:sldId id="1081" r:id="rId12"/>
    <p:sldId id="1082" r:id="rId13"/>
    <p:sldId id="1087" r:id="rId14"/>
    <p:sldId id="1088" r:id="rId15"/>
    <p:sldId id="291" r:id="rId16"/>
    <p:sldId id="106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E92FE"/>
    <a:srgbClr val="E47A06"/>
    <a:srgbClr val="B48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38" d="100"/>
          <a:sy n="38" d="100"/>
        </p:scale>
        <p:origin x="-108" y="-16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DB5A7-AA8B-4B4F-B5FA-A1F2AF4DD6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2D6D013-2283-4116-8FC0-B477788B9C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2ADAF75-0500-4AD4-A8EB-79404E581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A2DF9-FCE6-4827-A17F-EBDF366495CA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D9A13F6-3CD7-4303-BD1F-A5CAC4B2A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E8EACF0-E73B-4DE4-B5B2-87AAF9B4E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A4924-0389-4C7A-A2A2-A4C021866C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9873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3399706-FF76-4788-BC9C-D28DE375C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DB64B9F-ABE9-48C7-B7D1-26395AE871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5E141FA-53C9-4F93-B64B-3456A0DFC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A2DF9-FCE6-4827-A17F-EBDF366495CA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9FFECDA-4A6D-48DE-A334-B68E2A1AE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B14A43B-E381-4C15-91C1-D30E5D5C1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A4924-0389-4C7A-A2A2-A4C021866C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3269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523F602-00EA-4CE2-9838-15A6D30465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2ED6241-CC07-4B9C-8E66-592A840207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77299F1-308F-4CB2-9E60-646FD9020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A2DF9-FCE6-4827-A17F-EBDF366495CA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86B9AB6-40E1-465B-B7F3-61FA14E32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EFC9C97-7174-4C1C-82FB-E7EE91B22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A4924-0389-4C7A-A2A2-A4C021866C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6152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5662CC-6DBB-45FE-8EC0-16EF292DD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CCF84EA-6850-4B80-B59A-3918D9A332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CA238F0-6532-468D-82F8-BCE28F6E8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A2DF9-FCE6-4827-A17F-EBDF366495CA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D98E9E2-EFEB-4E69-9602-BBCC8C39D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BB6032C-1080-45B9-9EAB-473F470D5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A4924-0389-4C7A-A2A2-A4C021866C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1117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7052CB-4921-48EA-ABE2-CB9D398A7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C6E8F1E-509C-4F80-B053-72CE395FA4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EC179E7-1F0C-4F2B-BE52-7AF34D9D5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A2DF9-FCE6-4827-A17F-EBDF366495CA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769E03D-7203-4008-B408-126A08B39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FAB6E18-C832-44E6-A196-CF61C546B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A4924-0389-4C7A-A2A2-A4C021866C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6893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86CB86-597B-4DCD-9385-FE3E50C72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41305F1-4B9A-4478-B53A-9067039E32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5E8DE98-0947-48FE-9A8A-3A770C2031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BD156BE-D39E-4DFD-A281-EC035B79F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A2DF9-FCE6-4827-A17F-EBDF366495CA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CD52D48-BC8B-4163-B98B-EDD6DF1A7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8C1ACCE-B9B6-4289-9DE9-6DCF8DA7E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A4924-0389-4C7A-A2A2-A4C021866C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7553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00C092-B5B5-47EA-B442-5F04E5651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2ED1C06-327E-4157-A144-EF6DCBC3B3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CDDF011-DA3C-415D-AEC4-A86E3055FC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CC2F57E-760E-47B7-9598-A3D6F2548B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A469E6B-02BE-4A54-B7E3-F12EB8F679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597C9D8F-6C3B-4250-B9E6-9E482688B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A2DF9-FCE6-4827-A17F-EBDF366495CA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3A726CB-2FF7-49F3-B4F1-A8AC92507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B666688E-66DF-4182-A8BD-14D4CFA26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A4924-0389-4C7A-A2A2-A4C021866C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1981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2FBD7A-5AF2-4FB7-B37E-5AEB229B6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1DB9DAC-6EC9-4C7F-9D17-20F33DAD7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A2DF9-FCE6-4827-A17F-EBDF366495CA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F035347-8525-4533-A5CA-D0A0FBE45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CE535BE-15B9-4746-A1A3-8BE32C2E4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A4924-0389-4C7A-A2A2-A4C021866C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6150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C5C589EF-4E3D-4BF3-97B1-07A28B05C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A2DF9-FCE6-4827-A17F-EBDF366495CA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266ECB97-B590-4CBD-B9F8-B4C989215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A524663-4A06-453F-91F5-8DAC63824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A4924-0389-4C7A-A2A2-A4C021866C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5795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1FB307-1BE0-4878-938C-BFB681A86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82D3D7B-F484-457B-AB9F-AB0A654B4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8A4592-6BCF-40AC-A637-001EE4FCA6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1957819-9A50-4152-8A67-15FFA58A7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A2DF9-FCE6-4827-A17F-EBDF366495CA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E7A4D09-0B88-4F0C-8F15-8C330F0EB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27C6648-D161-4600-8A20-2207EF279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A4924-0389-4C7A-A2A2-A4C021866C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028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3199627-4723-4B85-A69D-3FCE27F80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794111E-19D8-4E72-97D5-CF614A78D6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1C3F3A4-6307-4387-B6DE-93653F0F84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027DB6A-1219-4E24-A497-CEAF26D24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A2DF9-FCE6-4827-A17F-EBDF366495CA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9141880-EAA9-4F8A-8356-07C51451D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BC8EA10-EA26-4DEB-8834-43BA4E9CB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A4924-0389-4C7A-A2A2-A4C021866C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8267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A4184D-7938-40FC-83F4-76B186C0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04BEA7C-FAA0-4591-9168-686A5D9EC6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E4F6F82-72E5-446C-AE92-2923DB49B2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A2DF9-FCE6-4827-A17F-EBDF366495CA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BE84A30-2EC8-452C-82EB-CA7F376327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D057CC6-6A7E-442A-AB2D-980BBCCC72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0A4924-0389-4C7A-A2A2-A4C021866C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3701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edu.directum.ru/mod/page/view.php?id=24033" TargetMode="External"/><Relationship Id="rId3" Type="http://schemas.openxmlformats.org/officeDocument/2006/relationships/image" Target="../media/image7.png"/><Relationship Id="rId7" Type="http://schemas.openxmlformats.org/officeDocument/2006/relationships/hyperlink" Target="https://student33-rx.directum360.ru/WebClient/WebHelp/ru-RU/index.html?task_izmenenie_teksta.htm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udent33-rx.directum360.ru/WebClient/WebHelp/ru-RU/index.html?sungero_workflow_simpletask_card.htm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udent33-rx.directum360.ru/WebClient/WebHelp/ru-RU/index.html?task_prekrashchenie_i_restart_zadach.htm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tudent33-rx.directum360.ru/WebClient/WebHelp/ru-RU/index.html?doc_soglasovanie_dokumentov.htm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hyperlink" Target="https://student33-rx.directum360.ru/WebClient/WebHelp/ru-RU/index.html?sungero_entitytreeselectdialog.htm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udent33-rx.directum360.ru/WebClient/WebHelp/ru-RU/index.html?sungero_workflow_simpletask_card.htm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hyperlink" Target="http://student33-rx.directum360.ru/WebClient/WebHelp/ru-RU/index.html?sungero_workflow_simpletask_card.htm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tudent33-rx.directum360.ru/WebClient/WebHelp/ru-RU/index.html?sungero_workflow_folder_outbox.htm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student33-rx.directum360.ru/WebClient/WebHelp/ru-RU/index.html?task_vlozheniya_v_zadachy_i_zadaniya.htm" TargetMode="External"/><Relationship Id="rId3" Type="http://schemas.openxmlformats.org/officeDocument/2006/relationships/image" Target="../media/image7.png"/><Relationship Id="rId7" Type="http://schemas.openxmlformats.org/officeDocument/2006/relationships/hyperlink" Target="http://student33-rx.directum360.ru/WebClient/WebHelp/ru-RU/index.html?task_kopirovanie_i_pechat_perepiski_po_zadache.htm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udent33-rx.directum360.ru/WebClient/WebHelp/ru-RU/index.html?sungero_workflow_simpleassignment_card.htm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student33-rx.directum360.ru/WebClient/WebHelp/ru-RU/index.html?task_vlozheniya_v_zadachy_i_zadaniya.htm" TargetMode="External"/><Relationship Id="rId3" Type="http://schemas.openxmlformats.org/officeDocument/2006/relationships/image" Target="../media/image7.png"/><Relationship Id="rId7" Type="http://schemas.openxmlformats.org/officeDocument/2006/relationships/hyperlink" Target="http://student33-rx.directum360.ru/WebClient/WebHelp/ru-RU/index.html?sungero_workflow_reviewassignment_card.htm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tudent33-rx.directum360.ru/WebClient/WebHelp/ru-RU/index.html?sungero_workflow_folder_inbox.htm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194FF12C-4EBF-9B6C-723B-69F00F5754EA}"/>
              </a:ext>
            </a:extLst>
          </p:cNvPr>
          <p:cNvSpPr/>
          <p:nvPr/>
        </p:nvSpPr>
        <p:spPr>
          <a:xfrm>
            <a:off x="0" y="0"/>
            <a:ext cx="12197027" cy="6858000"/>
          </a:xfrm>
          <a:prstGeom prst="rect">
            <a:avLst/>
          </a:prstGeom>
          <a:gradFill flip="none" rotWithShape="1">
            <a:gsLst>
              <a:gs pos="100000">
                <a:schemeClr val="accent5">
                  <a:lumMod val="75000"/>
                </a:schemeClr>
              </a:gs>
              <a:gs pos="0">
                <a:srgbClr val="00ACEC"/>
              </a:gs>
              <a:gs pos="54500">
                <a:srgbClr val="004E6B"/>
              </a:gs>
              <a:gs pos="100000">
                <a:schemeClr val="tx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E5056CAD-1313-E1DF-CF26-D3E627689BF7}"/>
              </a:ext>
            </a:extLst>
          </p:cNvPr>
          <p:cNvSpPr txBox="1">
            <a:spLocks/>
          </p:cNvSpPr>
          <p:nvPr/>
        </p:nvSpPr>
        <p:spPr>
          <a:xfrm>
            <a:off x="1165191" y="1104409"/>
            <a:ext cx="10823609" cy="27817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КОЛЛЕДЖ</a:t>
            </a:r>
            <a:r>
              <a:rPr lang="ru-RU" sz="2400" dirty="0">
                <a:ln>
                  <a:solidFill>
                    <a:schemeClr val="bg1"/>
                  </a:solidFill>
                </a:ln>
                <a:noFill/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</a:p>
          <a:p>
            <a:pPr lvl="0"/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ИССКУСТВЕННОГО ИНТЕЛЛЕКТА</a:t>
            </a:r>
            <a:r>
              <a:rPr lang="ru-RU" dirty="0">
                <a:ln>
                  <a:solidFill>
                    <a:schemeClr val="bg1"/>
                  </a:solidFill>
                </a:ln>
                <a:noFill/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</a:p>
          <a:p>
            <a:pPr lvl="0"/>
            <a:r>
              <a:rPr lang="ru-RU" sz="5000" b="1" dirty="0">
                <a:ln>
                  <a:solidFill>
                    <a:schemeClr val="bg1"/>
                  </a:solidFill>
                </a:ln>
                <a:noFill/>
                <a:latin typeface="Arial Black" panose="020B0A04020102020204" pitchFamily="34" charset="0"/>
                <a:cs typeface="Arial" panose="020B0604020202020204" pitchFamily="34" charset="0"/>
              </a:rPr>
              <a:t>КРЕАТИВНОГО МЫШЛЕНИЯ И  </a:t>
            </a:r>
            <a:r>
              <a:rPr lang="ru-RU" sz="7200" b="1" dirty="0">
                <a:ln>
                  <a:solidFill>
                    <a:schemeClr val="bg1"/>
                  </a:solidFill>
                </a:ln>
                <a:noFill/>
                <a:latin typeface="Arial Black" panose="020B0A04020102020204" pitchFamily="34" charset="0"/>
                <a:cs typeface="Arial" panose="020B0604020202020204" pitchFamily="34" charset="0"/>
              </a:rPr>
              <a:t>МАСТЕРСТВА</a:t>
            </a:r>
          </a:p>
        </p:txBody>
      </p:sp>
      <p:pic>
        <p:nvPicPr>
          <p:cNvPr id="12" name="Рисунок 11" descr="Изображение выглядит как визитная карточка, снимок экрана, текст, Графи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735D6E64-FA00-4E11-B476-EB9DF5F4E4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567" y="118254"/>
            <a:ext cx="1508976" cy="147508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C8BB9B33-430F-43E6-B370-4FE55F1F591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84530" y="5739816"/>
            <a:ext cx="882467" cy="86676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2FDA290A-EE86-401D-807A-11E6D597779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623137" y="5734998"/>
            <a:ext cx="636050" cy="8637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BD73F689-6F69-455A-B8B5-32BB286D546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49485" y="5743049"/>
            <a:ext cx="875153" cy="84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0842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9E6EC5A-2B18-4B4F-A201-432D5A30E7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451" y="261451"/>
            <a:ext cx="2087806" cy="114898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4B728AB-61DF-42D7-A237-5ACBCC8A932E}"/>
              </a:ext>
            </a:extLst>
          </p:cNvPr>
          <p:cNvSpPr txBox="1"/>
          <p:nvPr/>
        </p:nvSpPr>
        <p:spPr>
          <a:xfrm>
            <a:off x="2617257" y="197226"/>
            <a:ext cx="82185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3600" dirty="0" err="1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Directum</a:t>
            </a:r>
            <a:r>
              <a:rPr lang="en-US" sz="3600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RX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rgbClr val="00B0F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F58D482-5959-4228-96AC-62C00C9AB437}"/>
              </a:ext>
            </a:extLst>
          </p:cNvPr>
          <p:cNvSpPr txBox="1"/>
          <p:nvPr/>
        </p:nvSpPr>
        <p:spPr>
          <a:xfrm rot="16200000">
            <a:off x="402602" y="4309046"/>
            <a:ext cx="11921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3E76B62-BF2B-4FBA-B76B-72551BB7CCF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963" y="2169530"/>
            <a:ext cx="1149391" cy="11436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D15EB8-1057-4B1C-AD23-12C9D3C657F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25276" y="5473700"/>
            <a:ext cx="1246074" cy="123577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CFF71183-AEF0-451E-8F04-EC168B1C45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07" y="4866461"/>
            <a:ext cx="1350606" cy="1843015"/>
          </a:xfrm>
          <a:prstGeom prst="rect">
            <a:avLst/>
          </a:prstGeom>
        </p:spPr>
      </p:pic>
      <p:sp>
        <p:nvSpPr>
          <p:cNvPr id="21505" name="AutoShape 1" descr="https://edu.directum.ru/pluginfile.php/70112/mod_page/content/138/%D0%9F%D1%80%D0%BE%D1%81%D1%82%D0%B0%D1%8F%20%D0%B7%D0%B0%D0%B4%D0%B0%D1%87%D0%B0.png"/>
          <p:cNvSpPr>
            <a:spLocks noChangeAspect="1" noChangeArrowheads="1"/>
          </p:cNvSpPr>
          <p:nvPr/>
        </p:nvSpPr>
        <p:spPr bwMode="auto">
          <a:xfrm>
            <a:off x="0" y="0"/>
            <a:ext cx="171450" cy="2095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6" name="AutoShape 2" descr="https://edu.directum.ru/pluginfile.php/70112/mod_page/content/138/3_2.png"/>
          <p:cNvSpPr>
            <a:spLocks noChangeAspect="1" noChangeArrowheads="1"/>
          </p:cNvSpPr>
          <p:nvPr/>
        </p:nvSpPr>
        <p:spPr bwMode="auto">
          <a:xfrm>
            <a:off x="0" y="0"/>
            <a:ext cx="428625" cy="361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7" name="AutoShape 3" descr="https://edu.directum.ru/pluginfile.php/70112/mod_page/content/138/3_2.png"/>
          <p:cNvSpPr>
            <a:spLocks noChangeAspect="1" noChangeArrowheads="1"/>
          </p:cNvSpPr>
          <p:nvPr/>
        </p:nvSpPr>
        <p:spPr bwMode="auto">
          <a:xfrm>
            <a:off x="0" y="0"/>
            <a:ext cx="428625" cy="361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s://edu.directum.ru/pluginfile.php/70112/mod_page/content/138/3_2.png"/>
          <p:cNvSpPr>
            <a:spLocks noChangeAspect="1" noChangeArrowheads="1"/>
          </p:cNvSpPr>
          <p:nvPr/>
        </p:nvSpPr>
        <p:spPr bwMode="auto">
          <a:xfrm>
            <a:off x="0" y="0"/>
            <a:ext cx="428625" cy="361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086751" y="2217191"/>
          <a:ext cx="8130985" cy="1942224"/>
        </p:xfrm>
        <a:graphic>
          <a:graphicData uri="http://schemas.openxmlformats.org/drawingml/2006/table">
            <a:tbl>
              <a:tblPr/>
              <a:tblGrid>
                <a:gridCol w="255048"/>
                <a:gridCol w="2402862"/>
                <a:gridCol w="2402862"/>
                <a:gridCol w="2883435"/>
                <a:gridCol w="186778"/>
              </a:tblGrid>
              <a:tr h="601807">
                <a:tc>
                  <a:txBody>
                    <a:bodyPr/>
                    <a:lstStyle/>
                    <a:p>
                      <a:r>
                        <a:rPr lang="ru-RU" sz="1600" dirty="0"/>
                        <a:t>№</a:t>
                      </a:r>
                    </a:p>
                  </a:txBody>
                  <a:tcPr marL="58836" marR="58836" marT="58836" marB="588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Шаги</a:t>
                      </a:r>
                    </a:p>
                  </a:txBody>
                  <a:tcPr marL="58836" marR="58836" marT="58836" marB="588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Изучить в справочной системе</a:t>
                      </a:r>
                    </a:p>
                  </a:txBody>
                  <a:tcPr marL="58836" marR="58836" marT="58836" marB="588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600"/>
                        <a:t>На что обратить внимание</a:t>
                      </a:r>
                    </a:p>
                  </a:txBody>
                  <a:tcPr marL="58836" marR="58836" marT="58836" marB="588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8010">
                <a:tc>
                  <a:txBody>
                    <a:bodyPr/>
                    <a:lstStyle/>
                    <a:p>
                      <a:pPr algn="l"/>
                      <a:r>
                        <a:rPr lang="ru-RU" sz="1600"/>
                        <a:t>1.</a:t>
                      </a:r>
                    </a:p>
                  </a:txBody>
                  <a:tcPr marL="58836" marR="58836" marT="58836" marB="5883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E3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/>
                        <a:t>Руководитель отдела отправляет простую задачу для своего подчиненного о подготовке документа</a:t>
                      </a:r>
                    </a:p>
                  </a:txBody>
                  <a:tcPr marL="58836" marR="58836" marT="58836" marB="588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E3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i="0" u="none" strike="noStrike">
                          <a:solidFill>
                            <a:srgbClr val="0F6CBF"/>
                          </a:solidFill>
                          <a:hlinkClick r:id="rId6"/>
                        </a:rPr>
                        <a:t>Основы работы в системе &gt; Задачи и задания &gt; Создание задачи</a:t>
                      </a:r>
                      <a:endParaRPr lang="ru-RU" sz="1600"/>
                    </a:p>
                  </a:txBody>
                  <a:tcPr marL="58836" marR="58836" marT="58836" marB="588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 marL="58836" marR="58836" marT="58836" marB="588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80689" marR="80689" marT="40345" marB="40345">
                    <a:lnL>
                      <a:noFill/>
                    </a:lnL>
                    <a:lnT>
                      <a:noFill/>
                    </a:lnT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067079" y="4147708"/>
          <a:ext cx="8128000" cy="2312358"/>
        </p:xfrm>
        <a:graphic>
          <a:graphicData uri="http://schemas.openxmlformats.org/drawingml/2006/table">
            <a:tbl>
              <a:tblPr/>
              <a:tblGrid>
                <a:gridCol w="217081"/>
                <a:gridCol w="2472162"/>
                <a:gridCol w="2472162"/>
                <a:gridCol w="2966595"/>
              </a:tblGrid>
              <a:tr h="2298726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2.</a:t>
                      </a:r>
                    </a:p>
                  </a:txBody>
                  <a:tcPr marL="58899" marR="58899" marT="58899" marB="5889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E3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В течение 15 минут после отправки руководитель замечает, что сделал опечатку в тексте задачи.</a:t>
                      </a:r>
                    </a:p>
                    <a:p>
                      <a:r>
                        <a:rPr lang="ru-RU" sz="1600" dirty="0"/>
                        <a:t>Он открывает карточку стартованной задачи, нажимает на кнопку </a:t>
                      </a:r>
                      <a:r>
                        <a:rPr lang="ru-RU" sz="1600" b="1" dirty="0"/>
                        <a:t>Изменить текст</a:t>
                      </a:r>
                      <a:r>
                        <a:rPr lang="ru-RU" sz="1600" dirty="0"/>
                        <a:t> и вносит правки.</a:t>
                      </a:r>
                    </a:p>
                  </a:txBody>
                  <a:tcPr marL="58899" marR="58899" marT="58899" marB="5889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E3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i="0" u="none" strike="noStrike" dirty="0">
                          <a:solidFill>
                            <a:srgbClr val="0F6CBF"/>
                          </a:solidFill>
                          <a:hlinkClick r:id="rId7"/>
                        </a:rPr>
                        <a:t>Основы работы в системе &gt; Задачи и задания &gt; Изменение текста задачи и задания</a:t>
                      </a:r>
                      <a:endParaRPr lang="ru-RU" sz="1600" dirty="0"/>
                    </a:p>
                  </a:txBody>
                  <a:tcPr marL="58899" marR="58899" marT="58899" marB="5889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ru-RU" sz="1600" dirty="0"/>
                        <a:t>исключение – составные поручения (рассмотрим в </a:t>
                      </a:r>
                      <a:r>
                        <a:rPr lang="ru-RU" sz="1600" u="none" strike="noStrike" dirty="0">
                          <a:solidFill>
                            <a:srgbClr val="0F6CBF"/>
                          </a:solidFill>
                          <a:hlinkClick r:id="rId8"/>
                        </a:rPr>
                        <a:t>Занятии 6</a:t>
                      </a:r>
                      <a:r>
                        <a:rPr lang="ru-RU" sz="1600" dirty="0"/>
                        <a:t>)</a:t>
                      </a:r>
                    </a:p>
                  </a:txBody>
                  <a:tcPr marL="58899" marR="58899" marT="58899" marB="5889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596243" y="914400"/>
            <a:ext cx="9258300" cy="127727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D2125"/>
                </a:solidFill>
                <a:effectLst/>
                <a:latin typeface="Times New Roman" pitchFamily="18" charset="0"/>
                <a:cs typeface="Times New Roman" pitchFamily="18" charset="0"/>
              </a:rPr>
              <a:t>Изменение текста задачи и задания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D2125"/>
                </a:solidFill>
                <a:effectLst/>
                <a:latin typeface="Times New Roman" pitchFamily="18" charset="0"/>
                <a:cs typeface="Times New Roman" pitchFamily="18" charset="0"/>
              </a:rPr>
              <a:t>Текст отправленной задачи или выполненного задания можно изменить в течение 15 минут, например, из-за опечатки.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1D2125"/>
                </a:solidFill>
                <a:effectLst/>
                <a:latin typeface="Times New Roman" pitchFamily="18" charset="0"/>
                <a:cs typeface="Times New Roman" pitchFamily="18" charset="0"/>
              </a:rPr>
              <a:t>Задание 3.2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376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9E6EC5A-2B18-4B4F-A201-432D5A30E7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451" y="261451"/>
            <a:ext cx="2087806" cy="114898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4B728AB-61DF-42D7-A237-5ACBCC8A932E}"/>
              </a:ext>
            </a:extLst>
          </p:cNvPr>
          <p:cNvSpPr txBox="1"/>
          <p:nvPr/>
        </p:nvSpPr>
        <p:spPr>
          <a:xfrm>
            <a:off x="2684991" y="0"/>
            <a:ext cx="82185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3600" dirty="0" err="1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Directum</a:t>
            </a:r>
            <a:r>
              <a:rPr lang="en-US" sz="3600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RX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rgbClr val="00B0F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F58D482-5959-4228-96AC-62C00C9AB437}"/>
              </a:ext>
            </a:extLst>
          </p:cNvPr>
          <p:cNvSpPr txBox="1"/>
          <p:nvPr/>
        </p:nvSpPr>
        <p:spPr>
          <a:xfrm rot="16200000">
            <a:off x="402602" y="4309046"/>
            <a:ext cx="11921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3E76B62-BF2B-4FBA-B76B-72551BB7CCF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963" y="2169530"/>
            <a:ext cx="1149391" cy="11436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D15EB8-1057-4B1C-AD23-12C9D3C657F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25276" y="5473700"/>
            <a:ext cx="1246074" cy="123577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CFF71183-AEF0-451E-8F04-EC168B1C45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07" y="4866461"/>
            <a:ext cx="1350606" cy="1843015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030508" y="2279362"/>
          <a:ext cx="9154563" cy="2429904"/>
        </p:xfrm>
        <a:graphic>
          <a:graphicData uri="http://schemas.openxmlformats.org/drawingml/2006/table">
            <a:tbl>
              <a:tblPr/>
              <a:tblGrid>
                <a:gridCol w="287155"/>
                <a:gridCol w="2705349"/>
                <a:gridCol w="2705349"/>
                <a:gridCol w="3246419"/>
                <a:gridCol w="210291"/>
              </a:tblGrid>
              <a:tr h="601807">
                <a:tc>
                  <a:txBody>
                    <a:bodyPr/>
                    <a:lstStyle/>
                    <a:p>
                      <a:r>
                        <a:rPr lang="ru-RU" sz="1600" dirty="0"/>
                        <a:t>№</a:t>
                      </a:r>
                    </a:p>
                  </a:txBody>
                  <a:tcPr marL="58836" marR="58836" marT="58836" marB="588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/>
                        <a:t>Шаги</a:t>
                      </a:r>
                    </a:p>
                  </a:txBody>
                  <a:tcPr marL="58836" marR="58836" marT="58836" marB="588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Изучить в справочной системе</a:t>
                      </a:r>
                    </a:p>
                  </a:txBody>
                  <a:tcPr marL="58836" marR="58836" marT="58836" marB="588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600"/>
                        <a:t>На что обратить внимание</a:t>
                      </a:r>
                    </a:p>
                  </a:txBody>
                  <a:tcPr marL="58836" marR="58836" marT="58836" marB="588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12145">
                <a:tc>
                  <a:txBody>
                    <a:bodyPr/>
                    <a:lstStyle/>
                    <a:p>
                      <a:pPr algn="l"/>
                      <a:r>
                        <a:rPr lang="ru-RU" sz="1600"/>
                        <a:t>1.</a:t>
                      </a:r>
                    </a:p>
                  </a:txBody>
                  <a:tcPr marL="58836" marR="58836" marT="58836" marB="5883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E3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/>
                        <a:t>Руководитель отдела прекращает раннее созданную задачу, так как в список исполнителей необходимо добавить секретаря и увеличить срок исполнения</a:t>
                      </a:r>
                    </a:p>
                  </a:txBody>
                  <a:tcPr marL="58836" marR="58836" marT="58836" marB="588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E3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i="0" u="none" strike="noStrike">
                          <a:solidFill>
                            <a:srgbClr val="0F6CBF"/>
                          </a:solidFill>
                          <a:hlinkClick r:id="rId6"/>
                        </a:rPr>
                        <a:t>Основы работы в системе &gt; Задачи и задания &gt; Прекращение и рестарт задач</a:t>
                      </a:r>
                      <a:endParaRPr lang="ru-RU" sz="1600"/>
                    </a:p>
                  </a:txBody>
                  <a:tcPr marL="58836" marR="58836" marT="58836" marB="588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ru-RU" sz="1600"/>
                        <a:t>невозможно изменить значения полей в карточке стартованной задачи: тему, срок, исполнителей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600"/>
                        <a:t>кнопка «Прекратить»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600"/>
                        <a:t>задания прекращенной задачи также прекращаются</a:t>
                      </a:r>
                    </a:p>
                  </a:txBody>
                  <a:tcPr marL="58836" marR="58836" marT="58836" marB="588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80689" marR="80689" marT="40345" marB="40345">
                    <a:lnL>
                      <a:noFill/>
                    </a:lnL>
                    <a:lnT>
                      <a:noFill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204357" y="4744966"/>
          <a:ext cx="9388928" cy="1819120"/>
        </p:xfrm>
        <a:graphic>
          <a:graphicData uri="http://schemas.openxmlformats.org/drawingml/2006/table">
            <a:tbl>
              <a:tblPr/>
              <a:tblGrid>
                <a:gridCol w="250758"/>
                <a:gridCol w="2855678"/>
                <a:gridCol w="2855678"/>
                <a:gridCol w="3426814"/>
              </a:tblGrid>
              <a:tr h="181912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2.</a:t>
                      </a:r>
                    </a:p>
                  </a:txBody>
                  <a:tcPr marL="58899" marR="58899" marT="58899" marB="58899" anchor="ctr">
                    <a:lnL w="9525" cap="flat" cmpd="sng" algn="ctr">
                      <a:solidFill>
                        <a:srgbClr val="7093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093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093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093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E3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Руководитель </a:t>
                      </a:r>
                      <a:r>
                        <a:rPr lang="ru-RU" sz="1600" dirty="0" err="1"/>
                        <a:t>рестартует</a:t>
                      </a:r>
                      <a:r>
                        <a:rPr lang="ru-RU" sz="1600" dirty="0"/>
                        <a:t> задачу. Добавляет секретаря Соболеву Н.Н. в исполнители, увеличивает срок и отправляет задачу в работу</a:t>
                      </a:r>
                    </a:p>
                  </a:txBody>
                  <a:tcPr marL="58899" marR="58899" marT="58899" marB="58899">
                    <a:lnL w="9525" cap="flat" cmpd="sng" algn="ctr">
                      <a:solidFill>
                        <a:srgbClr val="7093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093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093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093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E3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i="0" u="none" strike="noStrike">
                          <a:solidFill>
                            <a:srgbClr val="0F6CBF"/>
                          </a:solidFill>
                          <a:hlinkClick r:id="rId6"/>
                        </a:rPr>
                        <a:t>Основы работы в системе &gt; Задачи и задания &gt; Прекращение и рестарт задач</a:t>
                      </a:r>
                      <a:endParaRPr lang="ru-RU" sz="1600"/>
                    </a:p>
                  </a:txBody>
                  <a:tcPr marL="58899" marR="58899" marT="58899" marB="58899">
                    <a:lnL w="9525" cap="flat" cmpd="sng" algn="ctr">
                      <a:solidFill>
                        <a:srgbClr val="7093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093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093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093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ru-RU" sz="1600" dirty="0"/>
                        <a:t>кнопка «</a:t>
                      </a:r>
                      <a:r>
                        <a:rPr lang="ru-RU" sz="1600" dirty="0" err="1"/>
                        <a:t>Рестартовать</a:t>
                      </a:r>
                      <a:r>
                        <a:rPr lang="ru-RU" sz="1600" dirty="0"/>
                        <a:t>»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600" dirty="0"/>
                        <a:t>создаются новые задания для исполнителей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600" dirty="0"/>
                        <a:t>возможность добавить ссылки на объекты системы в текст задачи после рестарта</a:t>
                      </a:r>
                    </a:p>
                  </a:txBody>
                  <a:tcPr marL="58899" marR="58899" marT="58899" marB="58899">
                    <a:lnL w="9525" cap="flat" cmpd="sng" algn="ctr">
                      <a:solidFill>
                        <a:srgbClr val="7093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093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093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093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253341" y="669471"/>
            <a:ext cx="9612087" cy="158504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D2125"/>
                </a:solidFill>
                <a:effectLst/>
                <a:latin typeface="Times New Roman" pitchFamily="18" charset="0"/>
                <a:cs typeface="Times New Roman" pitchFamily="18" charset="0"/>
              </a:rPr>
              <a:t>Прекращение и рестарт задач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D2125"/>
                </a:solidFill>
                <a:effectLst/>
                <a:latin typeface="Times New Roman" pitchFamily="18" charset="0"/>
                <a:cs typeface="Times New Roman" pitchFamily="18" charset="0"/>
              </a:rPr>
              <a:t>Инициатор задачи может прекратить незавершенную задачу. Например, если нужно изменить список исполнителей или срок выполнения. Прекращенную задачу можно отправить снова на выполнение.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1D2125"/>
                </a:solidFill>
                <a:effectLst/>
                <a:latin typeface="Times New Roman" pitchFamily="18" charset="0"/>
                <a:cs typeface="Times New Roman" pitchFamily="18" charset="0"/>
              </a:rPr>
              <a:t>Задание 3.3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376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9E6EC5A-2B18-4B4F-A201-432D5A30E7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451" y="261451"/>
            <a:ext cx="2087806" cy="114898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4B728AB-61DF-42D7-A237-5ACBCC8A932E}"/>
              </a:ext>
            </a:extLst>
          </p:cNvPr>
          <p:cNvSpPr txBox="1"/>
          <p:nvPr/>
        </p:nvSpPr>
        <p:spPr>
          <a:xfrm>
            <a:off x="2813200" y="0"/>
            <a:ext cx="82185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3600" dirty="0" err="1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Directum</a:t>
            </a:r>
            <a:r>
              <a:rPr lang="en-US" sz="3600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RX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rgbClr val="00B0F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F58D482-5959-4228-96AC-62C00C9AB437}"/>
              </a:ext>
            </a:extLst>
          </p:cNvPr>
          <p:cNvSpPr txBox="1"/>
          <p:nvPr/>
        </p:nvSpPr>
        <p:spPr>
          <a:xfrm rot="16200000">
            <a:off x="402602" y="4309046"/>
            <a:ext cx="11921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3E76B62-BF2B-4FBA-B76B-72551BB7CCF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963" y="2169530"/>
            <a:ext cx="1149391" cy="11436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D15EB8-1057-4B1C-AD23-12C9D3C657F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25276" y="5473700"/>
            <a:ext cx="1246074" cy="123577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CFF71183-AEF0-451E-8F04-EC168B1C45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07" y="4866461"/>
            <a:ext cx="1350606" cy="184301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86000" y="856357"/>
            <a:ext cx="9906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Входящие, исходящие и внутренние документы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Задание.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Подготовить 5 исходящих писем 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en-US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АО </a:t>
            </a:r>
            <a:r>
              <a:rPr lang="ru-RU" sz="3200" dirty="0" err="1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АвтоДорСтрой</a:t>
            </a: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, ООО Вектор-Авто, ООО Мост, ООО </a:t>
            </a:r>
            <a:r>
              <a:rPr lang="ru-RU" sz="3200" dirty="0" err="1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ГлобусКонсалдинг</a:t>
            </a: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, ПАО Завод точной механики»)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Зарегистрировать в СЭД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Отправить на рассмотрение руководителю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Ген.директору  согласовать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Письма подписать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Выгрузить в формате </a:t>
            </a:r>
            <a:r>
              <a:rPr lang="en-US" sz="3200" dirty="0" err="1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pdf</a:t>
            </a:r>
            <a:r>
              <a:rPr lang="en-US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 в папку на рабочем столе Модуль 1_ФИО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376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9E6EC5A-2B18-4B4F-A201-432D5A30E7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451" y="261451"/>
            <a:ext cx="2087806" cy="114898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4B728AB-61DF-42D7-A237-5ACBCC8A932E}"/>
              </a:ext>
            </a:extLst>
          </p:cNvPr>
          <p:cNvSpPr txBox="1"/>
          <p:nvPr/>
        </p:nvSpPr>
        <p:spPr>
          <a:xfrm>
            <a:off x="2813200" y="0"/>
            <a:ext cx="82185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3600" dirty="0" err="1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Directum</a:t>
            </a:r>
            <a:r>
              <a:rPr lang="en-US" sz="3600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RX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rgbClr val="00B0F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F58D482-5959-4228-96AC-62C00C9AB437}"/>
              </a:ext>
            </a:extLst>
          </p:cNvPr>
          <p:cNvSpPr txBox="1"/>
          <p:nvPr/>
        </p:nvSpPr>
        <p:spPr>
          <a:xfrm rot="16200000">
            <a:off x="402602" y="4309046"/>
            <a:ext cx="11921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3E76B62-BF2B-4FBA-B76B-72551BB7CCF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963" y="2169530"/>
            <a:ext cx="1149391" cy="11436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D15EB8-1057-4B1C-AD23-12C9D3C657F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25276" y="5473700"/>
            <a:ext cx="1246074" cy="123577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CFF71183-AEF0-451E-8F04-EC168B1C45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07" y="4866461"/>
            <a:ext cx="1350606" cy="184301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72443" y="975836"/>
            <a:ext cx="90024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Входящие, исходящие и внутренние документы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Задание.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Подготовить 5 входящих писем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Зарегистрировать в СЭД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Отправить на рассмотрение руководителю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Ген.директору  согласовать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Письма подписать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Выгрузить в формате </a:t>
            </a:r>
            <a:r>
              <a:rPr lang="en-US" sz="3200" dirty="0" err="1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pdf</a:t>
            </a:r>
            <a:r>
              <a:rPr lang="en-US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 в папку на рабочем столе Модуль 1_ФИО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376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9E6EC5A-2B18-4B4F-A201-432D5A30E7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451" y="261451"/>
            <a:ext cx="2087806" cy="114898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4B728AB-61DF-42D7-A237-5ACBCC8A932E}"/>
              </a:ext>
            </a:extLst>
          </p:cNvPr>
          <p:cNvSpPr txBox="1"/>
          <p:nvPr/>
        </p:nvSpPr>
        <p:spPr>
          <a:xfrm>
            <a:off x="2813200" y="0"/>
            <a:ext cx="82185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3600" dirty="0" err="1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Directum</a:t>
            </a:r>
            <a:r>
              <a:rPr lang="en-US" sz="3600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RX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rgbClr val="00B0F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F58D482-5959-4228-96AC-62C00C9AB437}"/>
              </a:ext>
            </a:extLst>
          </p:cNvPr>
          <p:cNvSpPr txBox="1"/>
          <p:nvPr/>
        </p:nvSpPr>
        <p:spPr>
          <a:xfrm rot="16200000">
            <a:off x="402602" y="4309046"/>
            <a:ext cx="11921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3E76B62-BF2B-4FBA-B76B-72551BB7CCF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963" y="2169530"/>
            <a:ext cx="1149391" cy="11436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D15EB8-1057-4B1C-AD23-12C9D3C657F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25276" y="5473700"/>
            <a:ext cx="1246074" cy="123577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CFF71183-AEF0-451E-8F04-EC168B1C45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07" y="4866461"/>
            <a:ext cx="1350606" cy="184301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184400" y="856357"/>
            <a:ext cx="1000759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Входящие, исходящие и внутренние документы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Задание.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Подготовить по шаблону 3 приказа по основной деятельности (Об утверждении инструкции, О работе в выходной день 21.02.2026, Об утверждении номенклатуры дел)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Зарегистрировать в СЭД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Отправить на рассмотрение руководителю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Ген.директору  согласовать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Приказы подписать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Выгрузить в формате </a:t>
            </a:r>
            <a:r>
              <a:rPr lang="en-US" sz="3200" dirty="0" err="1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pdf</a:t>
            </a:r>
            <a:r>
              <a:rPr lang="en-US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1D2125"/>
                </a:solidFill>
                <a:latin typeface="Times New Roman" pitchFamily="18" charset="0"/>
                <a:cs typeface="Times New Roman" pitchFamily="18" charset="0"/>
              </a:rPr>
              <a:t> в папку на рабочем столе Модуль 1_ФИО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376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560ADB6-AF6B-47F2-8B34-AFDE32AE48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370" y="8199"/>
            <a:ext cx="2087806" cy="114898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A12954C-7637-45A9-9F6D-0751F4774A6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25276" y="5473700"/>
            <a:ext cx="1246074" cy="123577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C8499F6-CA8B-4732-9B26-ED786F1AD3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41" y="3630685"/>
            <a:ext cx="2087806" cy="2848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9281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194FF12C-4EBF-9B6C-723B-69F00F5754EA}"/>
              </a:ext>
            </a:extLst>
          </p:cNvPr>
          <p:cNvSpPr/>
          <p:nvPr/>
        </p:nvSpPr>
        <p:spPr>
          <a:xfrm>
            <a:off x="0" y="0"/>
            <a:ext cx="12197027" cy="6858000"/>
          </a:xfrm>
          <a:prstGeom prst="rect">
            <a:avLst/>
          </a:prstGeom>
          <a:gradFill flip="none" rotWithShape="1">
            <a:gsLst>
              <a:gs pos="0">
                <a:srgbClr val="00ACEC"/>
              </a:gs>
              <a:gs pos="44000">
                <a:srgbClr val="004E6B"/>
              </a:gs>
              <a:gs pos="100000">
                <a:schemeClr val="tx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4146550" algn="l"/>
              </a:tabLst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 descr="Изображение выглядит как визитная карточка, снимок экрана, текст, Графи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1B313982-AE6C-BB71-DE62-DCC399FFB7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703" y="387762"/>
            <a:ext cx="1186127" cy="1159487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E5056CAD-1313-E1DF-CF26-D3E627689BF7}"/>
              </a:ext>
            </a:extLst>
          </p:cNvPr>
          <p:cNvSpPr txBox="1">
            <a:spLocks/>
          </p:cNvSpPr>
          <p:nvPr/>
        </p:nvSpPr>
        <p:spPr>
          <a:xfrm>
            <a:off x="2716911" y="401890"/>
            <a:ext cx="8077336" cy="11861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КОЛЛЕДЖ</a:t>
            </a:r>
            <a:r>
              <a:rPr lang="ru-RU" sz="2400" dirty="0">
                <a:ln>
                  <a:solidFill>
                    <a:schemeClr val="bg1"/>
                  </a:solidFill>
                </a:ln>
                <a:noFill/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</a:p>
          <a:p>
            <a:pPr lvl="0"/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ИССКУСТВЕННОГО ИНТЕЛЛЕКТА</a:t>
            </a:r>
            <a:r>
              <a:rPr lang="ru-RU" sz="2400" dirty="0">
                <a:ln>
                  <a:solidFill>
                    <a:schemeClr val="bg1"/>
                  </a:solidFill>
                </a:ln>
                <a:noFill/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</a:p>
          <a:p>
            <a:pPr lvl="0"/>
            <a:r>
              <a:rPr lang="ru-RU" sz="2400" b="1" dirty="0">
                <a:ln>
                  <a:solidFill>
                    <a:schemeClr val="bg1"/>
                  </a:solidFill>
                </a:ln>
                <a:noFill/>
                <a:latin typeface="Arial Black" panose="020B0A04020102020204" pitchFamily="34" charset="0"/>
                <a:cs typeface="Arial" panose="020B0604020202020204" pitchFamily="34" charset="0"/>
              </a:rPr>
              <a:t>КРЕАТИВНОГО МЫШЛЕНИЯ И МАСТЕРСТВА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xmlns="" id="{979DF714-7159-4B5D-B9C6-8BF1598C7FEA}"/>
              </a:ext>
            </a:extLst>
          </p:cNvPr>
          <p:cNvSpPr txBox="1">
            <a:spLocks/>
          </p:cNvSpPr>
          <p:nvPr/>
        </p:nvSpPr>
        <p:spPr>
          <a:xfrm>
            <a:off x="2183554" y="3655970"/>
            <a:ext cx="10091956" cy="50416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40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СПАСИБО ЗА ВНИМАНИЕ</a:t>
            </a:r>
            <a:endParaRPr lang="ru-RU" sz="4000" b="1" dirty="0">
              <a:ln>
                <a:solidFill>
                  <a:schemeClr val="bg1"/>
                </a:solidFill>
              </a:ln>
              <a:noFill/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4706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B32BAC-1CEF-4B81-8C82-525D53A5D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7E3C6FC-082A-4951-8DE9-3D37C8EC94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091BADD-9615-4CD1-AFD6-BDF319DFBA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t="-207" r="605" b="995"/>
          <a:stretch/>
        </p:blipFill>
        <p:spPr>
          <a:xfrm>
            <a:off x="0" y="-34675"/>
            <a:ext cx="12192000" cy="69273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04457" y="767443"/>
            <a:ext cx="72498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err="1" smtClean="0">
                <a:latin typeface="Times New Roman" pitchFamily="18" charset="0"/>
                <a:cs typeface="Times New Roman" pitchFamily="18" charset="0"/>
              </a:rPr>
              <a:t>Directum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RX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0933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9E6EC5A-2B18-4B4F-A201-432D5A30E7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451" y="261451"/>
            <a:ext cx="2087806" cy="114898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4B728AB-61DF-42D7-A237-5ACBCC8A932E}"/>
              </a:ext>
            </a:extLst>
          </p:cNvPr>
          <p:cNvSpPr txBox="1"/>
          <p:nvPr/>
        </p:nvSpPr>
        <p:spPr>
          <a:xfrm>
            <a:off x="2617257" y="442154"/>
            <a:ext cx="82185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3600" dirty="0" err="1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Directum</a:t>
            </a:r>
            <a:r>
              <a:rPr lang="en-US" sz="3600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RX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rgbClr val="00B0F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F58D482-5959-4228-96AC-62C00C9AB437}"/>
              </a:ext>
            </a:extLst>
          </p:cNvPr>
          <p:cNvSpPr txBox="1"/>
          <p:nvPr/>
        </p:nvSpPr>
        <p:spPr>
          <a:xfrm rot="16200000">
            <a:off x="402602" y="4309046"/>
            <a:ext cx="11921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3E76B62-BF2B-4FBA-B76B-72551BB7CCF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963" y="2169530"/>
            <a:ext cx="1149391" cy="11436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D15EB8-1057-4B1C-AD23-12C9D3C657F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25276" y="5473700"/>
            <a:ext cx="1246074" cy="123577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CFF71183-AEF0-451E-8F04-EC168B1C45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07" y="4866461"/>
            <a:ext cx="1350606" cy="1843015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171698" y="1289957"/>
          <a:ext cx="9552215" cy="4281504"/>
        </p:xfrm>
        <a:graphic>
          <a:graphicData uri="http://schemas.openxmlformats.org/drawingml/2006/table">
            <a:tbl>
              <a:tblPr/>
              <a:tblGrid>
                <a:gridCol w="3820885"/>
                <a:gridCol w="5731330"/>
              </a:tblGrid>
              <a:tr h="358532">
                <a:tc>
                  <a:txBody>
                    <a:bodyPr/>
                    <a:lstStyle/>
                    <a:p>
                      <a:r>
                        <a:rPr lang="ru-RU" sz="2000" dirty="0"/>
                        <a:t>Типы задач</a:t>
                      </a:r>
                    </a:p>
                  </a:txBody>
                  <a:tcPr marL="53184" marR="53184" marT="53184" marB="5318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/>
                        <a:t>Пример использования</a:t>
                      </a:r>
                    </a:p>
                  </a:txBody>
                  <a:tcPr marL="53184" marR="53184" marT="53184" marB="5318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2000" dirty="0"/>
                        <a:t>Простая задача</a:t>
                      </a:r>
                    </a:p>
                  </a:txBody>
                  <a:tcPr marL="53184" marR="53184" marT="53184" marB="5318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/>
                        <a:t>Руководитель отдела ставит задачу подчиненному подготовить отчет о работе отдела за месяц.</a:t>
                      </a:r>
                    </a:p>
                  </a:txBody>
                  <a:tcPr marL="53184" marR="53184" marT="53184" marB="5318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844000">
                <a:tc>
                  <a:txBody>
                    <a:bodyPr/>
                    <a:lstStyle/>
                    <a:p>
                      <a:r>
                        <a:rPr lang="ru-RU" sz="2000" dirty="0"/>
                        <a:t>Задачи на согласование документов: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000" dirty="0"/>
                        <a:t>свободное согласование;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000" dirty="0"/>
                        <a:t>согласование по процессу;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000" dirty="0"/>
                        <a:t>согласование по регламенту</a:t>
                      </a:r>
                    </a:p>
                    <a:p>
                      <a:r>
                        <a:rPr lang="ru-RU" sz="2000" u="none" strike="noStrike" dirty="0">
                          <a:solidFill>
                            <a:srgbClr val="0F6CBF"/>
                          </a:solidFill>
                          <a:hlinkClick r:id="rId6"/>
                        </a:rPr>
                        <a:t>Справка: Основы работы в системе &gt; Документы &gt; Согласование документов</a:t>
                      </a:r>
                      <a:endParaRPr lang="ru-RU" sz="2000" dirty="0"/>
                    </a:p>
                  </a:txBody>
                  <a:tcPr marL="53184" marR="53184" marT="53184" marB="5318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i="1" dirty="0"/>
                        <a:t>Свободное согласование:</a:t>
                      </a:r>
                      <a:endParaRPr lang="ru-RU" sz="2000" dirty="0"/>
                    </a:p>
                    <a:p>
                      <a:pPr algn="l"/>
                      <a:r>
                        <a:rPr lang="ru-RU" sz="2000" dirty="0"/>
                        <a:t>Предварительное согласование официального документа (письма, договора) с коллегами.</a:t>
                      </a:r>
                    </a:p>
                    <a:p>
                      <a:pPr algn="l"/>
                      <a:r>
                        <a:rPr lang="ru-RU" sz="2000" i="1" dirty="0"/>
                        <a:t>Согласование по процессу или по регламенту:</a:t>
                      </a:r>
                      <a:endParaRPr lang="ru-RU" sz="2000" dirty="0"/>
                    </a:p>
                    <a:p>
                      <a:pPr algn="l"/>
                      <a:r>
                        <a:rPr lang="ru-RU" sz="2000" dirty="0"/>
                        <a:t>Согласование договора или исходящего письма. Документ согласуется с сотрудниками, определенными регламентом согласования на предприятии, подписывается, регистрируется, отправляется контрагенту. Для договоров дополнительно осуществляется контроль возврата.</a:t>
                      </a:r>
                    </a:p>
                  </a:txBody>
                  <a:tcPr marL="53184" marR="53184" marT="53184" marB="5318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1D2125"/>
                </a:solidFill>
                <a:effectLst/>
                <a:latin typeface="-apple-system"/>
                <a:cs typeface="Arial" pitchFamily="34" charset="0"/>
              </a:rPr>
              <a:t>Для разных целей могут применяться различные типы задач: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376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9E6EC5A-2B18-4B4F-A201-432D5A30E7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451" y="261451"/>
            <a:ext cx="2087806" cy="114898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4B728AB-61DF-42D7-A237-5ACBCC8A932E}"/>
              </a:ext>
            </a:extLst>
          </p:cNvPr>
          <p:cNvSpPr txBox="1"/>
          <p:nvPr/>
        </p:nvSpPr>
        <p:spPr>
          <a:xfrm>
            <a:off x="2617257" y="442154"/>
            <a:ext cx="82185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3600" dirty="0" err="1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Directum</a:t>
            </a:r>
            <a:r>
              <a:rPr lang="en-US" sz="3600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RX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rgbClr val="00B0F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F58D482-5959-4228-96AC-62C00C9AB437}"/>
              </a:ext>
            </a:extLst>
          </p:cNvPr>
          <p:cNvSpPr txBox="1"/>
          <p:nvPr/>
        </p:nvSpPr>
        <p:spPr>
          <a:xfrm rot="16200000">
            <a:off x="402602" y="4309046"/>
            <a:ext cx="11921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3E76B62-BF2B-4FBA-B76B-72551BB7CCF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963" y="2169530"/>
            <a:ext cx="1149391" cy="11436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D15EB8-1057-4B1C-AD23-12C9D3C657F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25276" y="5473700"/>
            <a:ext cx="1246074" cy="123577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CFF71183-AEF0-451E-8F04-EC168B1C45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07" y="4866461"/>
            <a:ext cx="1350606" cy="1843015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106385" y="1551215"/>
          <a:ext cx="9503228" cy="4225707"/>
        </p:xfrm>
        <a:graphic>
          <a:graphicData uri="http://schemas.openxmlformats.org/drawingml/2006/table">
            <a:tbl>
              <a:tblPr/>
              <a:tblGrid>
                <a:gridCol w="3801290"/>
                <a:gridCol w="5701938"/>
              </a:tblGrid>
              <a:tr h="897901">
                <a:tc>
                  <a:txBody>
                    <a:bodyPr/>
                    <a:lstStyle/>
                    <a:p>
                      <a:r>
                        <a:rPr lang="ru-RU" sz="2400" dirty="0"/>
                        <a:t>Задача по простому бизнес-процессу</a:t>
                      </a:r>
                    </a:p>
                  </a:txBody>
                  <a:tcPr marL="53184" marR="53184" marT="53184" marB="5318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/>
                        <a:t>Запрос справки из бухгалтерии или проверка надежности контрагента.</a:t>
                      </a:r>
                    </a:p>
                  </a:txBody>
                  <a:tcPr marL="53184" marR="53184" marT="53184" marB="5318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70119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72938" marR="72938" marT="36469" marB="36469"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72938" marR="72938" marT="36469" marB="36469">
                    <a:lnT>
                      <a:noFill/>
                    </a:lnT>
                  </a:tcPr>
                </a:tc>
              </a:tr>
              <a:tr h="2857687">
                <a:tc>
                  <a:txBody>
                    <a:bodyPr/>
                    <a:lstStyle/>
                    <a:p>
                      <a:pPr algn="l"/>
                      <a:r>
                        <a:rPr lang="ru-RU" sz="2400" dirty="0"/>
                        <a:t>Другие типы задач: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400" dirty="0"/>
                        <a:t>рассмотрение входящего документа;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400" dirty="0"/>
                        <a:t>исполнение поручения;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400" dirty="0"/>
                        <a:t>ознакомление с документом;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400" dirty="0"/>
                        <a:t>оформление отсутствия.</a:t>
                      </a:r>
                    </a:p>
                  </a:txBody>
                  <a:tcPr marL="53184" marR="53184" marT="53184" marB="53184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/>
                        <a:t>Сценарии использования соответствуют названию типа задачи.</a:t>
                      </a:r>
                    </a:p>
                  </a:txBody>
                  <a:tcPr marL="53184" marR="53184" marT="53184" marB="53184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5F5F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5376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9E6EC5A-2B18-4B4F-A201-432D5A30E7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451" y="261451"/>
            <a:ext cx="2087806" cy="114898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4B728AB-61DF-42D7-A237-5ACBCC8A932E}"/>
              </a:ext>
            </a:extLst>
          </p:cNvPr>
          <p:cNvSpPr txBox="1"/>
          <p:nvPr/>
        </p:nvSpPr>
        <p:spPr>
          <a:xfrm>
            <a:off x="2943828" y="0"/>
            <a:ext cx="82185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3600" dirty="0" err="1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Directum</a:t>
            </a:r>
            <a:r>
              <a:rPr lang="en-US" sz="3600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RX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rgbClr val="00B0F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F58D482-5959-4228-96AC-62C00C9AB437}"/>
              </a:ext>
            </a:extLst>
          </p:cNvPr>
          <p:cNvSpPr txBox="1"/>
          <p:nvPr/>
        </p:nvSpPr>
        <p:spPr>
          <a:xfrm rot="16200000">
            <a:off x="402602" y="4309046"/>
            <a:ext cx="11921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3E76B62-BF2B-4FBA-B76B-72551BB7CCF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963" y="2169530"/>
            <a:ext cx="1149391" cy="11436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D15EB8-1057-4B1C-AD23-12C9D3C657F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25276" y="5473700"/>
            <a:ext cx="1246074" cy="123577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CFF71183-AEF0-451E-8F04-EC168B1C45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07" y="4866461"/>
            <a:ext cx="1350606" cy="1843015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28446" y="1015093"/>
            <a:ext cx="9193213" cy="3162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367643" y="4519724"/>
            <a:ext cx="886641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Ситуация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Руководитель отдела продаж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Ардо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Н.А. ставит задачу своему подчиненному подготовить месячный отчет о работе отдела. Менеджер отдела продаж Снигирев П.В. получает задание, готовит отчет, вкладывает в задание и выполняет его. Руководитель отдела продаж принимает работу.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376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9E6EC5A-2B18-4B4F-A201-432D5A30E7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451" y="261451"/>
            <a:ext cx="2087806" cy="114898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4B728AB-61DF-42D7-A237-5ACBCC8A932E}"/>
              </a:ext>
            </a:extLst>
          </p:cNvPr>
          <p:cNvSpPr txBox="1"/>
          <p:nvPr/>
        </p:nvSpPr>
        <p:spPr>
          <a:xfrm>
            <a:off x="2698900" y="0"/>
            <a:ext cx="82185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3600" dirty="0" err="1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Directum</a:t>
            </a:r>
            <a:r>
              <a:rPr lang="en-US" sz="3600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RX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rgbClr val="00B0F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F58D482-5959-4228-96AC-62C00C9AB437}"/>
              </a:ext>
            </a:extLst>
          </p:cNvPr>
          <p:cNvSpPr txBox="1"/>
          <p:nvPr/>
        </p:nvSpPr>
        <p:spPr>
          <a:xfrm rot="16200000">
            <a:off x="402602" y="4309046"/>
            <a:ext cx="11921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3E76B62-BF2B-4FBA-B76B-72551BB7CCF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963" y="2169530"/>
            <a:ext cx="1149391" cy="11436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D15EB8-1057-4B1C-AD23-12C9D3C657F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25276" y="5473700"/>
            <a:ext cx="1246074" cy="123577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CFF71183-AEF0-451E-8F04-EC168B1C45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07" y="4866461"/>
            <a:ext cx="1350606" cy="1843015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86461" y="752322"/>
          <a:ext cx="9602767" cy="4739912"/>
        </p:xfrm>
        <a:graphic>
          <a:graphicData uri="http://schemas.openxmlformats.org/drawingml/2006/table">
            <a:tbl>
              <a:tblPr/>
              <a:tblGrid>
                <a:gridCol w="299272"/>
                <a:gridCol w="3343567"/>
                <a:gridCol w="2792186"/>
                <a:gridCol w="2886662"/>
                <a:gridCol w="281080"/>
              </a:tblGrid>
              <a:tr h="195553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Шаги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Изучить в справочной системе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На что обратить внимание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36000">
                <a:tc>
                  <a:txBody>
                    <a:bodyPr/>
                    <a:lstStyle/>
                    <a:p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19118" marR="19118" marT="19118" marB="19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E3F6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 кнопке </a:t>
                      </a: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«+Создать»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 руководитель отдела продаж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Ардо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Н.А. создает простую задачу  и заполняет поля значениями: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800" i="1" dirty="0">
                          <a:latin typeface="Times New Roman" pitchFamily="18" charset="0"/>
                          <a:cs typeface="Times New Roman" pitchFamily="18" charset="0"/>
                        </a:rPr>
                        <a:t>Тема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 – «Подготовить месячный отчет о работе отдела»;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800" i="1" dirty="0">
                          <a:latin typeface="Times New Roman" pitchFamily="18" charset="0"/>
                          <a:cs typeface="Times New Roman" pitchFamily="18" charset="0"/>
                        </a:rPr>
                        <a:t>Кому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 – Снигирев П.В.;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800" i="1" dirty="0">
                          <a:latin typeface="Times New Roman" pitchFamily="18" charset="0"/>
                          <a:cs typeface="Times New Roman" pitchFamily="18" charset="0"/>
                        </a:rPr>
                        <a:t>Тип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 – Задание;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800" i="1" dirty="0">
                          <a:latin typeface="Times New Roman" pitchFamily="18" charset="0"/>
                          <a:cs typeface="Times New Roman" pitchFamily="18" charset="0"/>
                        </a:rPr>
                        <a:t>Срок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 – произвольное значение;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Текст задачи – «Подготовьте отчет о работе отдела за предыдущий месяц».</a:t>
                      </a:r>
                    </a:p>
                    <a:p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Сохраняет и закрывает карточку задачи.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E3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i="0" u="none" strike="noStrike" dirty="0">
                          <a:solidFill>
                            <a:srgbClr val="0F6CBF"/>
                          </a:solidFill>
                          <a:latin typeface="Times New Roman" pitchFamily="18" charset="0"/>
                          <a:cs typeface="Times New Roman" pitchFamily="18" charset="0"/>
                          <a:hlinkClick r:id="rId6"/>
                        </a:rPr>
                        <a:t>Основы работы в системе &gt; Задачи и задания &gt; Создание </a:t>
                      </a:r>
                      <a:r>
                        <a:rPr lang="ru-RU" sz="1800" i="0" u="none" strike="noStrike" dirty="0" err="1">
                          <a:solidFill>
                            <a:srgbClr val="0F6CBF"/>
                          </a:solidFill>
                          <a:latin typeface="Times New Roman" pitchFamily="18" charset="0"/>
                          <a:cs typeface="Times New Roman" pitchFamily="18" charset="0"/>
                          <a:hlinkClick r:id="rId6"/>
                        </a:rPr>
                        <a:t>задачи</a:t>
                      </a:r>
                      <a:r>
                        <a:rPr lang="ru-RU" sz="1800" i="0" u="none" strike="noStrike" dirty="0" err="1">
                          <a:solidFill>
                            <a:srgbClr val="0F6CBF"/>
                          </a:solidFill>
                          <a:latin typeface="Times New Roman" pitchFamily="18" charset="0"/>
                          <a:cs typeface="Times New Roman" pitchFamily="18" charset="0"/>
                          <a:hlinkClick r:id="rId7"/>
                        </a:rPr>
                        <a:t>Основы</a:t>
                      </a:r>
                      <a:r>
                        <a:rPr lang="ru-RU" sz="1800" i="0" u="none" strike="noStrike" dirty="0">
                          <a:solidFill>
                            <a:srgbClr val="0F6CBF"/>
                          </a:solidFill>
                          <a:latin typeface="Times New Roman" pitchFamily="18" charset="0"/>
                          <a:cs typeface="Times New Roman" pitchFamily="18" charset="0"/>
                          <a:hlinkClick r:id="rId7"/>
                        </a:rPr>
                        <a:t> работы в системе &gt; Проводник </a:t>
                      </a:r>
                      <a:r>
                        <a:rPr lang="ru-RU" sz="1800" i="0" u="none" strike="noStrike" dirty="0" err="1">
                          <a:solidFill>
                            <a:srgbClr val="0F6CBF"/>
                          </a:solidFill>
                          <a:latin typeface="Times New Roman" pitchFamily="18" charset="0"/>
                          <a:cs typeface="Times New Roman" pitchFamily="18" charset="0"/>
                          <a:hlinkClick r:id="rId7"/>
                        </a:rPr>
                        <a:t>веб-клиента</a:t>
                      </a:r>
                      <a:r>
                        <a:rPr lang="ru-RU" sz="1800" i="0" u="none" strike="noStrike" dirty="0">
                          <a:solidFill>
                            <a:srgbClr val="0F6CBF"/>
                          </a:solidFill>
                          <a:latin typeface="Times New Roman" pitchFamily="18" charset="0"/>
                          <a:cs typeface="Times New Roman" pitchFamily="18" charset="0"/>
                          <a:hlinkClick r:id="rId7"/>
                        </a:rPr>
                        <a:t> &gt; Заполнение полей &gt; Выбор значений из организационной структуры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поля </a:t>
                      </a:r>
                      <a:r>
                        <a:rPr lang="ru-RU" sz="1800" i="1" dirty="0">
                          <a:latin typeface="Times New Roman" pitchFamily="18" charset="0"/>
                          <a:cs typeface="Times New Roman" pitchFamily="18" charset="0"/>
                        </a:rPr>
                        <a:t>*Тема, Кому, Копия, Текст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поля </a:t>
                      </a:r>
                      <a:r>
                        <a:rPr lang="ru-RU" sz="1800" i="1" dirty="0">
                          <a:latin typeface="Times New Roman" pitchFamily="18" charset="0"/>
                          <a:cs typeface="Times New Roman" pitchFamily="18" charset="0"/>
                        </a:rPr>
                        <a:t>Кому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 (выбор сотрудников из организационной структуры)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поле </a:t>
                      </a:r>
                      <a:r>
                        <a:rPr lang="ru-RU" sz="1800" i="1" dirty="0">
                          <a:latin typeface="Times New Roman" pitchFamily="18" charset="0"/>
                          <a:cs typeface="Times New Roman" pitchFamily="18" charset="0"/>
                        </a:rPr>
                        <a:t>Тип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поле </a:t>
                      </a:r>
                      <a:r>
                        <a:rPr lang="ru-RU" sz="1800" i="1" dirty="0">
                          <a:latin typeface="Times New Roman" pitchFamily="18" charset="0"/>
                          <a:cs typeface="Times New Roman" pitchFamily="18" charset="0"/>
                        </a:rPr>
                        <a:t>Срок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 (просроченные задания отображаются красным цветом)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поле </a:t>
                      </a:r>
                      <a:r>
                        <a:rPr lang="ru-RU" sz="1800" i="1" dirty="0">
                          <a:latin typeface="Times New Roman" pitchFamily="18" charset="0"/>
                          <a:cs typeface="Times New Roman" pitchFamily="18" charset="0"/>
                        </a:rPr>
                        <a:t>Старт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00" dirty="0"/>
                    </a:p>
                  </a:txBody>
                  <a:tcPr marL="26219" marR="26219" marT="13110" marB="13110">
                    <a:lnL>
                      <a:noFill/>
                    </a:lnL>
                    <a:lnT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21505" name="AutoShape 1" descr="https://edu.directum.ru/pluginfile.php/70112/mod_page/content/138/%D0%9F%D1%80%D0%BE%D1%81%D1%82%D0%B0%D1%8F%20%D0%B7%D0%B0%D0%B4%D0%B0%D1%87%D0%B0.png"/>
          <p:cNvSpPr>
            <a:spLocks noChangeAspect="1" noChangeArrowheads="1"/>
          </p:cNvSpPr>
          <p:nvPr/>
        </p:nvSpPr>
        <p:spPr bwMode="auto">
          <a:xfrm>
            <a:off x="0" y="0"/>
            <a:ext cx="171450" cy="2095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6" name="AutoShape 2" descr="https://edu.directum.ru/pluginfile.php/70112/mod_page/content/138/3_2.png"/>
          <p:cNvSpPr>
            <a:spLocks noChangeAspect="1" noChangeArrowheads="1"/>
          </p:cNvSpPr>
          <p:nvPr/>
        </p:nvSpPr>
        <p:spPr bwMode="auto">
          <a:xfrm>
            <a:off x="0" y="0"/>
            <a:ext cx="428625" cy="361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7" name="AutoShape 3" descr="https://edu.directum.ru/pluginfile.php/70112/mod_page/content/138/3_2.png"/>
          <p:cNvSpPr>
            <a:spLocks noChangeAspect="1" noChangeArrowheads="1"/>
          </p:cNvSpPr>
          <p:nvPr/>
        </p:nvSpPr>
        <p:spPr bwMode="auto">
          <a:xfrm>
            <a:off x="0" y="0"/>
            <a:ext cx="428625" cy="361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s://edu.directum.ru/pluginfile.php/70112/mod_page/content/138/3_2.png"/>
          <p:cNvSpPr>
            <a:spLocks noChangeAspect="1" noChangeArrowheads="1"/>
          </p:cNvSpPr>
          <p:nvPr/>
        </p:nvSpPr>
        <p:spPr bwMode="auto">
          <a:xfrm>
            <a:off x="0" y="0"/>
            <a:ext cx="428625" cy="361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376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9E6EC5A-2B18-4B4F-A201-432D5A30E7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451" y="261451"/>
            <a:ext cx="2087806" cy="114898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4B728AB-61DF-42D7-A237-5ACBCC8A932E}"/>
              </a:ext>
            </a:extLst>
          </p:cNvPr>
          <p:cNvSpPr txBox="1"/>
          <p:nvPr/>
        </p:nvSpPr>
        <p:spPr>
          <a:xfrm>
            <a:off x="2698900" y="0"/>
            <a:ext cx="82185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3600" dirty="0" err="1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Directum</a:t>
            </a:r>
            <a:r>
              <a:rPr lang="en-US" sz="3600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RX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rgbClr val="00B0F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F58D482-5959-4228-96AC-62C00C9AB437}"/>
              </a:ext>
            </a:extLst>
          </p:cNvPr>
          <p:cNvSpPr txBox="1"/>
          <p:nvPr/>
        </p:nvSpPr>
        <p:spPr>
          <a:xfrm rot="16200000">
            <a:off x="402602" y="4309046"/>
            <a:ext cx="11921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3E76B62-BF2B-4FBA-B76B-72551BB7CCF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963" y="2169530"/>
            <a:ext cx="1149391" cy="11436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D15EB8-1057-4B1C-AD23-12C9D3C657F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25276" y="5473700"/>
            <a:ext cx="1246074" cy="123577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CFF71183-AEF0-451E-8F04-EC168B1C45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07" y="4866461"/>
            <a:ext cx="1350606" cy="1843015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024742" y="914402"/>
          <a:ext cx="9682843" cy="5373463"/>
        </p:xfrm>
        <a:graphic>
          <a:graphicData uri="http://schemas.openxmlformats.org/drawingml/2006/table">
            <a:tbl>
              <a:tblPr/>
              <a:tblGrid>
                <a:gridCol w="669472"/>
                <a:gridCol w="2475312"/>
                <a:gridCol w="2843016"/>
                <a:gridCol w="3411621"/>
                <a:gridCol w="283422"/>
              </a:tblGrid>
              <a:tr h="1024915">
                <a:tc>
                  <a:txBody>
                    <a:bodyPr/>
                    <a:lstStyle/>
                    <a:p>
                      <a:r>
                        <a:rPr lang="ru-RU" sz="500" dirty="0"/>
                        <a:t>№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Шаги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Изучить в справочной системе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На что обратить внимание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2703">
                <a:tc>
                  <a:txBody>
                    <a:bodyPr/>
                    <a:lstStyle/>
                    <a:p>
                      <a:endParaRPr lang="ru-RU" sz="500" dirty="0"/>
                    </a:p>
                  </a:txBody>
                  <a:tcPr marL="19118" marR="19118" marT="19118" marB="19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118" marR="19118" marT="19118" marB="19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19" marR="26219" marT="13110" marB="13110"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19" marR="26219" marT="13110" marB="13110"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26219" marR="26219" marT="13110" marB="13110"/>
                </a:tc>
              </a:tr>
              <a:tr h="3435977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118" marR="19118" marT="19118" marB="19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E3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Руководитель находит ссылку на не отправленную ранее задачу в папке «Исходящие» и отправляет задачу в работу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E3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0" u="none" strike="noStrike">
                          <a:solidFill>
                            <a:srgbClr val="0F6CBF"/>
                          </a:solidFill>
                          <a:latin typeface="Times New Roman" pitchFamily="18" charset="0"/>
                          <a:cs typeface="Times New Roman" pitchFamily="18" charset="0"/>
                          <a:hlinkClick r:id="rId6"/>
                        </a:rPr>
                        <a:t>Основы работы в системе &gt; Проводник веб-клиента &gt; Папки &gt; Исходящие</a:t>
                      </a:r>
                      <a:r>
                        <a:rPr lang="ru-RU" sz="2000" i="0" u="none" strike="noStrike">
                          <a:solidFill>
                            <a:srgbClr val="0F6CBF"/>
                          </a:solidFill>
                          <a:latin typeface="Times New Roman" pitchFamily="18" charset="0"/>
                          <a:cs typeface="Times New Roman" pitchFamily="18" charset="0"/>
                          <a:hlinkClick r:id="rId7"/>
                        </a:rPr>
                        <a:t>Основы работы в системе &gt; Задачи и задания &gt; Создание задачи</a:t>
                      </a:r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папка «Исходящие» (ссылки на задачи со статусом «Черновик» и «В работе»)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отправка задачи в работу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26219" marR="26219" marT="13110" marB="13110">
                    <a:lnL>
                      <a:noFill/>
                    </a:lnL>
                  </a:tcPr>
                </a:tc>
              </a:tr>
              <a:tr h="184934"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19118" marR="19118" marT="19118" marB="19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19118" marR="19118" marT="19118" marB="19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26219" marR="26219" marT="13110" marB="13110"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26219" marR="26219" marT="13110" marB="13110"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26219" marR="26219" marT="13110" marB="13110"/>
                </a:tc>
              </a:tr>
              <a:tr h="184934">
                <a:tc>
                  <a:txBody>
                    <a:bodyPr/>
                    <a:lstStyle/>
                    <a:p>
                      <a:endParaRPr lang="ru-RU" sz="500" dirty="0"/>
                    </a:p>
                  </a:txBody>
                  <a:tcPr marL="19118" marR="19118" marT="19118" marB="19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19118" marR="19118" marT="19118" marB="19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00" dirty="0"/>
                    </a:p>
                  </a:txBody>
                  <a:tcPr marL="26219" marR="26219" marT="13110" marB="1311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26219" marR="26219" marT="13110" marB="13110"/>
                </a:tc>
                <a:tc>
                  <a:txBody>
                    <a:bodyPr/>
                    <a:lstStyle/>
                    <a:p>
                      <a:endParaRPr lang="ru-RU" sz="500" dirty="0"/>
                    </a:p>
                  </a:txBody>
                  <a:tcPr marL="26219" marR="26219" marT="13110" marB="13110"/>
                </a:tc>
              </a:tr>
            </a:tbl>
          </a:graphicData>
        </a:graphic>
      </p:graphicFrame>
      <p:sp>
        <p:nvSpPr>
          <p:cNvPr id="21505" name="AutoShape 1" descr="https://edu.directum.ru/pluginfile.php/70112/mod_page/content/138/%D0%9F%D1%80%D0%BE%D1%81%D1%82%D0%B0%D1%8F%20%D0%B7%D0%B0%D0%B4%D0%B0%D1%87%D0%B0.png"/>
          <p:cNvSpPr>
            <a:spLocks noChangeAspect="1" noChangeArrowheads="1"/>
          </p:cNvSpPr>
          <p:nvPr/>
        </p:nvSpPr>
        <p:spPr bwMode="auto">
          <a:xfrm>
            <a:off x="0" y="0"/>
            <a:ext cx="171450" cy="2095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6" name="AutoShape 2" descr="https://edu.directum.ru/pluginfile.php/70112/mod_page/content/138/3_2.png"/>
          <p:cNvSpPr>
            <a:spLocks noChangeAspect="1" noChangeArrowheads="1"/>
          </p:cNvSpPr>
          <p:nvPr/>
        </p:nvSpPr>
        <p:spPr bwMode="auto">
          <a:xfrm>
            <a:off x="0" y="0"/>
            <a:ext cx="428625" cy="361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7" name="AutoShape 3" descr="https://edu.directum.ru/pluginfile.php/70112/mod_page/content/138/3_2.png"/>
          <p:cNvSpPr>
            <a:spLocks noChangeAspect="1" noChangeArrowheads="1"/>
          </p:cNvSpPr>
          <p:nvPr/>
        </p:nvSpPr>
        <p:spPr bwMode="auto">
          <a:xfrm>
            <a:off x="0" y="0"/>
            <a:ext cx="428625" cy="361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s://edu.directum.ru/pluginfile.php/70112/mod_page/content/138/3_2.png"/>
          <p:cNvSpPr>
            <a:spLocks noChangeAspect="1" noChangeArrowheads="1"/>
          </p:cNvSpPr>
          <p:nvPr/>
        </p:nvSpPr>
        <p:spPr bwMode="auto">
          <a:xfrm>
            <a:off x="0" y="0"/>
            <a:ext cx="428625" cy="361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376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9E6EC5A-2B18-4B4F-A201-432D5A30E7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451" y="261451"/>
            <a:ext cx="2087806" cy="114898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4B728AB-61DF-42D7-A237-5ACBCC8A932E}"/>
              </a:ext>
            </a:extLst>
          </p:cNvPr>
          <p:cNvSpPr txBox="1"/>
          <p:nvPr/>
        </p:nvSpPr>
        <p:spPr>
          <a:xfrm>
            <a:off x="2960157" y="197226"/>
            <a:ext cx="82185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3600" dirty="0" err="1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Directum</a:t>
            </a:r>
            <a:r>
              <a:rPr lang="en-US" sz="3600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RX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rgbClr val="00B0F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F58D482-5959-4228-96AC-62C00C9AB437}"/>
              </a:ext>
            </a:extLst>
          </p:cNvPr>
          <p:cNvSpPr txBox="1"/>
          <p:nvPr/>
        </p:nvSpPr>
        <p:spPr>
          <a:xfrm rot="16200000">
            <a:off x="402602" y="4309046"/>
            <a:ext cx="11921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3E76B62-BF2B-4FBA-B76B-72551BB7CCF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963" y="2169530"/>
            <a:ext cx="1149391" cy="11436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D15EB8-1057-4B1C-AD23-12C9D3C657F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25276" y="5473700"/>
            <a:ext cx="1246074" cy="123577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CFF71183-AEF0-451E-8F04-EC168B1C45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07" y="4866461"/>
            <a:ext cx="1350606" cy="1843015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342072" y="964593"/>
          <a:ext cx="9849928" cy="5639344"/>
        </p:xfrm>
        <a:graphic>
          <a:graphicData uri="http://schemas.openxmlformats.org/drawingml/2006/table">
            <a:tbl>
              <a:tblPr/>
              <a:tblGrid>
                <a:gridCol w="334684"/>
                <a:gridCol w="3153123"/>
                <a:gridCol w="3153123"/>
                <a:gridCol w="2894660"/>
                <a:gridCol w="314338"/>
              </a:tblGrid>
              <a:tr h="195553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Шаги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Изучить в справочной системе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На что обратить внимание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895">
                <a:tc>
                  <a:txBody>
                    <a:bodyPr/>
                    <a:lstStyle/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118" marR="19118" marT="19118" marB="19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118" marR="19118" marT="19118" marB="19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19" marR="26219" marT="13110" marB="13110"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19" marR="26219" marT="13110" marB="13110"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19" marR="26219" marT="13110" marB="13110"/>
                </a:tc>
              </a:tr>
              <a:tr h="1375424">
                <a:tc>
                  <a:txBody>
                    <a:bodyPr/>
                    <a:lstStyle/>
                    <a:p>
                      <a:pPr algn="l"/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19118" marR="19118" marT="19118" marB="19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E3F6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Менеджер отдела продаж Снигирев П.В. получает задание и открывает его. На панели </a:t>
                      </a:r>
                      <a:r>
                        <a:rPr lang="ru-RU" sz="2000" i="1">
                          <a:latin typeface="Times New Roman" pitchFamily="18" charset="0"/>
                          <a:cs typeface="Times New Roman" pitchFamily="18" charset="0"/>
                        </a:rPr>
                        <a:t>Вложения</a:t>
                      </a: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 по кнопке </a:t>
                      </a: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«Добавить»</a:t>
                      </a: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 Снигирев создает отчет (простой документ, созданный из шаблона) </a:t>
                      </a:r>
                    </a:p>
                    <a:p>
                      <a:pPr algn="l"/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и выполняет задание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E3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0" u="none" strike="noStrike" dirty="0">
                          <a:solidFill>
                            <a:srgbClr val="0F6CBF"/>
                          </a:solidFill>
                          <a:latin typeface="Times New Roman" pitchFamily="18" charset="0"/>
                          <a:cs typeface="Times New Roman" pitchFamily="18" charset="0"/>
                          <a:hlinkClick r:id="rId6"/>
                        </a:rPr>
                        <a:t>Основы работы в системе &gt; Задачи и задания &gt; Выполнение </a:t>
                      </a:r>
                      <a:r>
                        <a:rPr lang="ru-RU" sz="2000" i="0" u="none" strike="noStrike" dirty="0" err="1">
                          <a:solidFill>
                            <a:srgbClr val="0F6CBF"/>
                          </a:solidFill>
                          <a:latin typeface="Times New Roman" pitchFamily="18" charset="0"/>
                          <a:cs typeface="Times New Roman" pitchFamily="18" charset="0"/>
                          <a:hlinkClick r:id="rId6"/>
                        </a:rPr>
                        <a:t>задания</a:t>
                      </a:r>
                      <a:r>
                        <a:rPr lang="ru-RU" sz="2000" i="0" u="none" strike="noStrike" dirty="0" err="1">
                          <a:solidFill>
                            <a:srgbClr val="0F6CBF"/>
                          </a:solidFill>
                          <a:latin typeface="Times New Roman" pitchFamily="18" charset="0"/>
                          <a:cs typeface="Times New Roman" pitchFamily="18" charset="0"/>
                          <a:hlinkClick r:id="rId7"/>
                        </a:rPr>
                        <a:t>Основы</a:t>
                      </a:r>
                      <a:r>
                        <a:rPr lang="ru-RU" sz="2000" i="0" u="none" strike="noStrike" dirty="0">
                          <a:solidFill>
                            <a:srgbClr val="0F6CBF"/>
                          </a:solidFill>
                          <a:latin typeface="Times New Roman" pitchFamily="18" charset="0"/>
                          <a:cs typeface="Times New Roman" pitchFamily="18" charset="0"/>
                          <a:hlinkClick r:id="rId7"/>
                        </a:rPr>
                        <a:t> работы в системе &gt; Задачи и задания &gt; Переписка по задаче</a:t>
                      </a:r>
                      <a:r>
                        <a:rPr lang="ru-RU" sz="2000" i="0" dirty="0">
                          <a:latin typeface="Times New Roman" pitchFamily="18" charset="0"/>
                          <a:cs typeface="Times New Roman" pitchFamily="18" charset="0"/>
                        </a:rPr>
                        <a:t>, раздел «Фильтрация по критериям»</a:t>
                      </a:r>
                      <a:r>
                        <a:rPr lang="ru-RU" sz="2000" i="0" u="none" strike="noStrike" dirty="0">
                          <a:solidFill>
                            <a:srgbClr val="1D2125"/>
                          </a:solidFill>
                          <a:latin typeface="Times New Roman" pitchFamily="18" charset="0"/>
                          <a:cs typeface="Times New Roman" pitchFamily="18" charset="0"/>
                          <a:hlinkClick r:id="rId8" tooltip="https://club.directum.ru/webhelp/directumrx/web/index.html?task_vlozheniya_v_zadachy_i_zadaniya.htm"/>
                        </a:rPr>
                        <a:t>Основы работы в системе &gt; Задачи и задания &gt; Вложения в задачи и задания</a:t>
                      </a:r>
                      <a:r>
                        <a:rPr lang="ru-RU" sz="2000" i="0" dirty="0">
                          <a:latin typeface="Times New Roman" pitchFamily="18" charset="0"/>
                          <a:cs typeface="Times New Roman" pitchFamily="18" charset="0"/>
                        </a:rPr>
                        <a:t>, разделы «Добавление вложений», «Настройка прав доступа на вложения» 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папка «Входящие»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фильтрация переписки по критериям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вложение документа в задание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выполнение задания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права на вложения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19" marR="26219" marT="13110" marB="13110">
                    <a:lnL>
                      <a:noFill/>
                    </a:lnL>
                  </a:tcPr>
                </a:tc>
              </a:tr>
              <a:tr h="116895"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118" marR="19118" marT="19118" marB="19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118" marR="19118" marT="19118" marB="19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19" marR="26219" marT="13110" marB="13110"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19" marR="26219" marT="13110" marB="13110"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19" marR="26219" marT="13110" marB="13110"/>
                </a:tc>
              </a:tr>
            </a:tbl>
          </a:graphicData>
        </a:graphic>
      </p:graphicFrame>
      <p:sp>
        <p:nvSpPr>
          <p:cNvPr id="21505" name="AutoShape 1" descr="https://edu.directum.ru/pluginfile.php/70112/mod_page/content/138/%D0%9F%D1%80%D0%BE%D1%81%D1%82%D0%B0%D1%8F%20%D0%B7%D0%B0%D0%B4%D0%B0%D1%87%D0%B0.png"/>
          <p:cNvSpPr>
            <a:spLocks noChangeAspect="1" noChangeArrowheads="1"/>
          </p:cNvSpPr>
          <p:nvPr/>
        </p:nvSpPr>
        <p:spPr bwMode="auto">
          <a:xfrm>
            <a:off x="0" y="0"/>
            <a:ext cx="171450" cy="2095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6" name="AutoShape 2" descr="https://edu.directum.ru/pluginfile.php/70112/mod_page/content/138/3_2.png"/>
          <p:cNvSpPr>
            <a:spLocks noChangeAspect="1" noChangeArrowheads="1"/>
          </p:cNvSpPr>
          <p:nvPr/>
        </p:nvSpPr>
        <p:spPr bwMode="auto">
          <a:xfrm>
            <a:off x="0" y="0"/>
            <a:ext cx="428625" cy="361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7" name="AutoShape 3" descr="https://edu.directum.ru/pluginfile.php/70112/mod_page/content/138/3_2.png"/>
          <p:cNvSpPr>
            <a:spLocks noChangeAspect="1" noChangeArrowheads="1"/>
          </p:cNvSpPr>
          <p:nvPr/>
        </p:nvSpPr>
        <p:spPr bwMode="auto">
          <a:xfrm>
            <a:off x="0" y="0"/>
            <a:ext cx="428625" cy="361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s://edu.directum.ru/pluginfile.php/70112/mod_page/content/138/3_2.png"/>
          <p:cNvSpPr>
            <a:spLocks noChangeAspect="1" noChangeArrowheads="1"/>
          </p:cNvSpPr>
          <p:nvPr/>
        </p:nvSpPr>
        <p:spPr bwMode="auto">
          <a:xfrm>
            <a:off x="0" y="0"/>
            <a:ext cx="428625" cy="361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376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9E6EC5A-2B18-4B4F-A201-432D5A30E7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451" y="261451"/>
            <a:ext cx="2087806" cy="114898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4B728AB-61DF-42D7-A237-5ACBCC8A932E}"/>
              </a:ext>
            </a:extLst>
          </p:cNvPr>
          <p:cNvSpPr txBox="1"/>
          <p:nvPr/>
        </p:nvSpPr>
        <p:spPr>
          <a:xfrm>
            <a:off x="3025472" y="0"/>
            <a:ext cx="82185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3600" dirty="0" err="1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Directum</a:t>
            </a:r>
            <a:r>
              <a:rPr lang="en-US" sz="3600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RX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rgbClr val="00B0F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F58D482-5959-4228-96AC-62C00C9AB437}"/>
              </a:ext>
            </a:extLst>
          </p:cNvPr>
          <p:cNvSpPr txBox="1"/>
          <p:nvPr/>
        </p:nvSpPr>
        <p:spPr>
          <a:xfrm rot="16200000">
            <a:off x="402602" y="4309046"/>
            <a:ext cx="11921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3E76B62-BF2B-4FBA-B76B-72551BB7CCF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963" y="2169530"/>
            <a:ext cx="1149391" cy="11436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D15EB8-1057-4B1C-AD23-12C9D3C657F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25276" y="5473700"/>
            <a:ext cx="1246074" cy="123577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CFF71183-AEF0-451E-8F04-EC168B1C45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07" y="4866461"/>
            <a:ext cx="1350606" cy="1843015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286001" y="1242180"/>
          <a:ext cx="9503228" cy="4686708"/>
        </p:xfrm>
        <a:graphic>
          <a:graphicData uri="http://schemas.openxmlformats.org/drawingml/2006/table">
            <a:tbl>
              <a:tblPr/>
              <a:tblGrid>
                <a:gridCol w="296170"/>
                <a:gridCol w="2790278"/>
                <a:gridCol w="3395995"/>
                <a:gridCol w="2742619"/>
                <a:gridCol w="278166"/>
              </a:tblGrid>
              <a:tr h="195553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Шаги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Изучить в справочной системе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На что обратить внимание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895">
                <a:tc>
                  <a:txBody>
                    <a:bodyPr/>
                    <a:lstStyle/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118" marR="19118" marT="19118" marB="19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118" marR="19118" marT="19118" marB="19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19" marR="26219" marT="13110" marB="13110">
                    <a:lnL>
                      <a:noFill/>
                    </a:lnL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219" marR="26219" marT="13110" marB="13110"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26219" marR="26219" marT="13110" marB="13110"/>
                </a:tc>
              </a:tr>
              <a:tr h="1296766">
                <a:tc>
                  <a:txBody>
                    <a:bodyPr/>
                    <a:lstStyle/>
                    <a:p>
                      <a:pPr algn="l"/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19118" marR="19118" marT="19118" marB="19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E3F6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Руководитель отдела продаж в папке «Входящие» в папке потока «На приемку» находит задание и принимает работу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E3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0" u="sng">
                          <a:solidFill>
                            <a:srgbClr val="0F6CBF"/>
                          </a:solidFill>
                          <a:latin typeface="Times New Roman" pitchFamily="18" charset="0"/>
                          <a:cs typeface="Times New Roman" pitchFamily="18" charset="0"/>
                          <a:hlinkClick r:id="rId6"/>
                        </a:rPr>
                        <a:t>Основы работы в системе &gt; Проводник веб-клиента &gt; Папки &gt; Входящие</a:t>
                      </a:r>
                      <a:r>
                        <a:rPr lang="ru-RU" sz="2000" i="0">
                          <a:latin typeface="Times New Roman" pitchFamily="18" charset="0"/>
                          <a:cs typeface="Times New Roman" pitchFamily="18" charset="0"/>
                        </a:rPr>
                        <a:t>, разделы «Папки потока входящих заданий», «Количество заданий в папках»</a:t>
                      </a:r>
                    </a:p>
                    <a:p>
                      <a:r>
                        <a:rPr lang="ru-RU" sz="2000" i="0" u="none" strike="noStrike">
                          <a:solidFill>
                            <a:srgbClr val="0F6CBF"/>
                          </a:solidFill>
                          <a:latin typeface="Times New Roman" pitchFamily="18" charset="0"/>
                          <a:cs typeface="Times New Roman" pitchFamily="18" charset="0"/>
                          <a:hlinkClick r:id="rId7"/>
                        </a:rPr>
                        <a:t>Основы работы в системе &gt; Задачи и задания &gt; Приемка работ по задаче</a:t>
                      </a:r>
                      <a:r>
                        <a:rPr lang="ru-RU" sz="2000" i="0" u="none" strike="noStrike">
                          <a:solidFill>
                            <a:srgbClr val="0F6CBF"/>
                          </a:solidFill>
                          <a:latin typeface="Times New Roman" pitchFamily="18" charset="0"/>
                          <a:cs typeface="Times New Roman" pitchFamily="18" charset="0"/>
                          <a:hlinkClick r:id="rId8"/>
                        </a:rPr>
                        <a:t>Основы работы в системе &gt; Задачи и задания &gt; Вложения в задачи и задания</a:t>
                      </a:r>
                      <a:r>
                        <a:rPr lang="ru-RU" sz="2000" i="0">
                          <a:latin typeface="Times New Roman" pitchFamily="18" charset="0"/>
                          <a:cs typeface="Times New Roman" pitchFamily="18" charset="0"/>
                        </a:rPr>
                        <a:t>, раздел «Предпросмотр вложений»</a:t>
                      </a:r>
                      <a:endParaRPr lang="ru-RU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папки потоков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задание на приемку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ознакомление с вложениями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кнопка «</a:t>
                      </a:r>
                      <a:r>
                        <a:rPr lang="ru-RU" sz="2000" dirty="0" err="1">
                          <a:latin typeface="Times New Roman" pitchFamily="18" charset="0"/>
                          <a:cs typeface="Times New Roman" pitchFamily="18" charset="0"/>
                        </a:rPr>
                        <a:t>Предпросмотр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приемка работ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отправка на доработку</a:t>
                      </a:r>
                    </a:p>
                  </a:txBody>
                  <a:tcPr marL="19118" marR="19118" marT="19118" marB="19118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00" dirty="0"/>
                    </a:p>
                  </a:txBody>
                  <a:tcPr marL="26219" marR="26219" marT="13110" marB="13110">
                    <a:lnL>
                      <a:noFill/>
                    </a:lnL>
                  </a:tcPr>
                </a:tc>
              </a:tr>
            </a:tbl>
          </a:graphicData>
        </a:graphic>
      </p:graphicFrame>
      <p:sp>
        <p:nvSpPr>
          <p:cNvPr id="21505" name="AutoShape 1" descr="https://edu.directum.ru/pluginfile.php/70112/mod_page/content/138/%D0%9F%D1%80%D0%BE%D1%81%D1%82%D0%B0%D1%8F%20%D0%B7%D0%B0%D0%B4%D0%B0%D1%87%D0%B0.png"/>
          <p:cNvSpPr>
            <a:spLocks noChangeAspect="1" noChangeArrowheads="1"/>
          </p:cNvSpPr>
          <p:nvPr/>
        </p:nvSpPr>
        <p:spPr bwMode="auto">
          <a:xfrm>
            <a:off x="0" y="0"/>
            <a:ext cx="171450" cy="2095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6" name="AutoShape 2" descr="https://edu.directum.ru/pluginfile.php/70112/mod_page/content/138/3_2.png"/>
          <p:cNvSpPr>
            <a:spLocks noChangeAspect="1" noChangeArrowheads="1"/>
          </p:cNvSpPr>
          <p:nvPr/>
        </p:nvSpPr>
        <p:spPr bwMode="auto">
          <a:xfrm>
            <a:off x="0" y="0"/>
            <a:ext cx="428625" cy="361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7" name="AutoShape 3" descr="https://edu.directum.ru/pluginfile.php/70112/mod_page/content/138/3_2.png"/>
          <p:cNvSpPr>
            <a:spLocks noChangeAspect="1" noChangeArrowheads="1"/>
          </p:cNvSpPr>
          <p:nvPr/>
        </p:nvSpPr>
        <p:spPr bwMode="auto">
          <a:xfrm>
            <a:off x="0" y="0"/>
            <a:ext cx="428625" cy="361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s://edu.directum.ru/pluginfile.php/70112/mod_page/content/138/3_2.png"/>
          <p:cNvSpPr>
            <a:spLocks noChangeAspect="1" noChangeArrowheads="1"/>
          </p:cNvSpPr>
          <p:nvPr/>
        </p:nvSpPr>
        <p:spPr bwMode="auto">
          <a:xfrm>
            <a:off x="0" y="0"/>
            <a:ext cx="428625" cy="361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376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</TotalTime>
  <Words>798</Words>
  <Application>Microsoft Office PowerPoint</Application>
  <PresentationFormat>Произвольный</PresentationFormat>
  <Paragraphs>169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Кузьменко Ольга Анатольевна</dc:creator>
  <cp:lastModifiedBy>Иванова ИЛ</cp:lastModifiedBy>
  <cp:revision>102</cp:revision>
  <dcterms:created xsi:type="dcterms:W3CDTF">2025-04-01T09:00:04Z</dcterms:created>
  <dcterms:modified xsi:type="dcterms:W3CDTF">2026-02-19T10:51:24Z</dcterms:modified>
</cp:coreProperties>
</file>